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4" r:id="rId4"/>
    <p:sldId id="258" r:id="rId5"/>
    <p:sldId id="259" r:id="rId6"/>
    <p:sldId id="262" r:id="rId7"/>
    <p:sldId id="263" r:id="rId8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E880"/>
    <a:srgbClr val="82CF25"/>
    <a:srgbClr val="A2E6AA"/>
    <a:srgbClr val="091D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2"/>
    <p:restoredTop sz="94727"/>
  </p:normalViewPr>
  <p:slideViewPr>
    <p:cSldViewPr snapToGrid="0" snapToObjects="1">
      <p:cViewPr varScale="1">
        <p:scale>
          <a:sx n="69" d="100"/>
          <a:sy n="69" d="100"/>
        </p:scale>
        <p:origin x="7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png>
</file>

<file path=ppt/media/image5.tiff>
</file>

<file path=ppt/media/image6.tiff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4109DE-ABCE-174F-AF60-E122CFCF3ACB}" type="datetimeFigureOut">
              <a:rPr lang="es-ES_tradnl" smtClean="0"/>
              <a:t>26/10/2019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0A7802-2F99-CA4E-ACDF-F52BF6B2CDE0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14857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0A7802-2F99-CA4E-ACDF-F52BF6B2CDE0}" type="slidenum">
              <a:rPr lang="es-ES_tradnl" smtClean="0"/>
              <a:t>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28080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0A7802-2F99-CA4E-ACDF-F52BF6B2CDE0}" type="slidenum">
              <a:rPr lang="es-ES_tradnl" smtClean="0"/>
              <a:t>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48202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276187-D74F-DC40-B8E3-094D346990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744F2DF-769E-1E44-879B-5502703C5D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90442B4-506A-184D-8EDA-F5A82918D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60D0E-466B-6944-9D65-38AA393AE97A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35A450C-0CA1-1C43-BA51-7BA6B3944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2C2731A-DE7D-EF46-ADA8-A9EF6CA92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914B0-EAE4-CA43-936E-CD2F22143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408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36E70B-6851-DD42-8F96-A49F53E6E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F1713FD-045A-864E-B5D3-109AC8367B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C9A08D0-7409-C84B-9A9C-777610772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60D0E-466B-6944-9D65-38AA393AE97A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714C2FA-C576-384F-AC07-F7CF73C0E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18C407D-C2FC-4A49-801C-218C2235C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914B0-EAE4-CA43-936E-CD2F22143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506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012B017-7F8C-9E4D-9D2B-0FFAF0EC22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BB6F9C1-C7FD-794A-A7DC-2C9E98E6FF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FC01C48-1AA6-A547-BEC9-5B6572297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60D0E-466B-6944-9D65-38AA393AE97A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E575539-6A0D-204D-9C7C-39E45CA8B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C53C504-A4AD-984E-91F2-5B9DFA6F2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914B0-EAE4-CA43-936E-CD2F22143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251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237255-5159-D544-83E0-2369D6240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B9571D-4B0A-614C-BF9B-9730C66BA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6EC273A-8DAF-294B-B37E-AD5839FE0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60D0E-466B-6944-9D65-38AA393AE97A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6027BF-EDB5-5040-BA20-25AA52062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E8FB87C-5FF0-8348-A8C0-DD21835BE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914B0-EAE4-CA43-936E-CD2F22143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284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BC6A27-4E9F-4246-BB69-1288F5AA3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DD7B83F-7C27-2F4A-9E4A-79B92F79F8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11A46AD-EDEF-F046-8477-E2A5A2EDD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60D0E-466B-6944-9D65-38AA393AE97A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FA28CB-6C8B-0D4D-9AD0-D5EC56318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DEFFFBA-682B-7F4F-BECA-AAD3451FB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914B0-EAE4-CA43-936E-CD2F22143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517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864E8E-4624-6E42-AA78-DFF7997F3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E39E90E-7950-1947-BF05-03FAA0A476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7A26781-73AC-7848-B60A-B84811A421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11EEB6B-CBA1-754C-B7A2-FC3E45336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60D0E-466B-6944-9D65-38AA393AE97A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47D6925-79ED-BD4E-B475-9EFE6974D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0946010-1DB0-1447-A9A7-A2E9EB1DC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914B0-EAE4-CA43-936E-CD2F22143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892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6E21AF-E4B6-1743-8ABB-D9A9A7DD1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39E414F-9720-4F46-BF11-503D86E7D1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357C17D-7154-E449-9185-B187AE6C3E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DC2C945-F399-D044-9B8F-A8358854A4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379F7A3-B0F9-DC4A-835E-56F2220D0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FA4F35F-20B5-6040-B018-2DBECD9AA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60D0E-466B-6944-9D65-38AA393AE97A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8F4EED8-E0A3-1A4A-B6D3-9827AD095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47578AC-2CF6-3A42-83C8-F1EEC2FAF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914B0-EAE4-CA43-936E-CD2F22143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314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8029FA-A6FC-364C-829E-8AB1AE6D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2DB00BB-9EDF-864B-B976-9402C6385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60D0E-466B-6944-9D65-38AA393AE97A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DEDB0AB-ADA5-324E-B631-8040BE4A2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1553C31-1212-AD48-B44C-670666673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914B0-EAE4-CA43-936E-CD2F22143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101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AD02674-49F8-834E-8524-72B465E92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60D0E-466B-6944-9D65-38AA393AE97A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2A10688-DA5F-8243-A6D2-95B08457F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0F6EDD5-D7F5-9D4D-81D6-57E50DD4C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914B0-EAE4-CA43-936E-CD2F22143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154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74CBAF-B560-C44C-BD37-2EAB0DD19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E844AF-60A6-DA4A-9074-59708F368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CD5C250-8C28-F442-938C-DC917911AA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F7D5940-393F-A44C-9ED4-D12DBB9DC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60D0E-466B-6944-9D65-38AA393AE97A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2C8C9F5-78AB-3C44-9430-C254B5F35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285887A-35C1-7544-994B-E93B2B0EB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914B0-EAE4-CA43-936E-CD2F22143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021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D537BA-E8B2-B644-B57D-C6FEBF2E1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2E40AE7-9045-9342-809D-7505024923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FB361EC-731E-6848-A547-BCED85EA50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3BE9747-4BC5-D146-9990-A62F95A63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60D0E-466B-6944-9D65-38AA393AE97A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7FEA41D-565E-7549-ACDF-41FDB40D4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BB8561D-17D5-C74C-82B0-90E5FD880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914B0-EAE4-CA43-936E-CD2F22143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195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A1823BB-BC02-584B-ACF0-00EDF6DD8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348A424-B03E-294D-8773-D8822A258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28D3CDA-906E-AD45-BD1A-B5F050759F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760D0E-466B-6944-9D65-38AA393AE97A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9CC027D-EF02-AC4B-A39E-0A6B287984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372459D-74AA-1148-A624-7A34E6F887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7914B0-EAE4-CA43-936E-CD2F22143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457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tanding in a field&#10;&#10;Description automatically generated">
            <a:extLst>
              <a:ext uri="{FF2B5EF4-FFF2-40B4-BE49-F238E27FC236}">
                <a16:creationId xmlns:a16="http://schemas.microsoft.com/office/drawing/2014/main" id="{EBA52652-9065-46EA-B15C-CCA2D63E9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06" y="-2"/>
            <a:ext cx="11984694" cy="7222308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6B85E272-8847-E84C-82F1-1A6FEB7A9693}"/>
              </a:ext>
            </a:extLst>
          </p:cNvPr>
          <p:cNvSpPr/>
          <p:nvPr/>
        </p:nvSpPr>
        <p:spPr>
          <a:xfrm>
            <a:off x="0" y="-1018384"/>
            <a:ext cx="12192000" cy="824069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4" name="Triángulo rectángulo 13">
            <a:extLst>
              <a:ext uri="{FF2B5EF4-FFF2-40B4-BE49-F238E27FC236}">
                <a16:creationId xmlns:a16="http://schemas.microsoft.com/office/drawing/2014/main" id="{DDA0DB28-C7B1-9344-A9C2-84941C3EA70D}"/>
              </a:ext>
            </a:extLst>
          </p:cNvPr>
          <p:cNvSpPr/>
          <p:nvPr/>
        </p:nvSpPr>
        <p:spPr>
          <a:xfrm rot="16200000" flipV="1">
            <a:off x="-898905" y="4277568"/>
            <a:ext cx="4846322" cy="3048512"/>
          </a:xfrm>
          <a:prstGeom prst="rtTriangle">
            <a:avLst/>
          </a:prstGeom>
          <a:solidFill>
            <a:srgbClr val="091D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3" name="Triángulo rectángulo 12">
            <a:extLst>
              <a:ext uri="{FF2B5EF4-FFF2-40B4-BE49-F238E27FC236}">
                <a16:creationId xmlns:a16="http://schemas.microsoft.com/office/drawing/2014/main" id="{35736628-916A-E44D-B10D-1B03885035A2}"/>
              </a:ext>
            </a:extLst>
          </p:cNvPr>
          <p:cNvSpPr/>
          <p:nvPr/>
        </p:nvSpPr>
        <p:spPr>
          <a:xfrm rot="5400000">
            <a:off x="-898905" y="898903"/>
            <a:ext cx="4846322" cy="3048511"/>
          </a:xfrm>
          <a:prstGeom prst="rtTriangle">
            <a:avLst/>
          </a:prstGeom>
          <a:solidFill>
            <a:srgbClr val="82CF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F0CD271-8745-574B-9860-EB9E2863F305}"/>
              </a:ext>
            </a:extLst>
          </p:cNvPr>
          <p:cNvSpPr txBox="1"/>
          <p:nvPr/>
        </p:nvSpPr>
        <p:spPr>
          <a:xfrm>
            <a:off x="3442946" y="414162"/>
            <a:ext cx="6878806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5400" b="1" dirty="0">
                <a:latin typeface="Al Nile" pitchFamily="2" charset="-78"/>
                <a:cs typeface="Al Nile" pitchFamily="2" charset="-78"/>
              </a:rPr>
              <a:t>Carpe Diem</a:t>
            </a:r>
          </a:p>
          <a:p>
            <a:pPr algn="ctr"/>
            <a:r>
              <a:rPr lang="es-ES_tradnl" sz="5400" b="1" dirty="0">
                <a:latin typeface="Al Nile" pitchFamily="2" charset="-78"/>
                <a:cs typeface="Al Nile" pitchFamily="2" charset="-78"/>
              </a:rPr>
              <a:t>Agro </a:t>
            </a:r>
            <a:r>
              <a:rPr lang="es-ES_tradnl" sz="5400" b="1" dirty="0" err="1">
                <a:latin typeface="Al Nile" pitchFamily="2" charset="-78"/>
                <a:cs typeface="Al Nile" pitchFamily="2" charset="-78"/>
              </a:rPr>
              <a:t>Market</a:t>
            </a:r>
            <a:endParaRPr lang="es-ES_tradnl" sz="5400" b="1" dirty="0">
              <a:latin typeface="Al Nile" pitchFamily="2" charset="-78"/>
              <a:cs typeface="Al Nile" pitchFamily="2" charset="-78"/>
            </a:endParaRPr>
          </a:p>
          <a:p>
            <a:pPr algn="ctr"/>
            <a:endParaRPr lang="es-ES_tradnl" sz="5400" b="1" dirty="0">
              <a:latin typeface="Al Nile" pitchFamily="2" charset="-78"/>
              <a:cs typeface="Al Nile" pitchFamily="2" charset="-78"/>
            </a:endParaRPr>
          </a:p>
          <a:p>
            <a:pPr algn="ctr"/>
            <a:r>
              <a:rPr lang="es-ES_tradnl" sz="5400" b="1" dirty="0">
                <a:latin typeface="Al Nile" pitchFamily="2" charset="-78"/>
                <a:cs typeface="Al Nile" pitchFamily="2" charset="-78"/>
              </a:rPr>
              <a:t> </a:t>
            </a:r>
          </a:p>
          <a:p>
            <a:pPr algn="ctr"/>
            <a:endParaRPr lang="es-ES_tradnl" sz="5400" b="1" dirty="0">
              <a:latin typeface="Al Nile" pitchFamily="2" charset="-78"/>
              <a:cs typeface="Al Nile" pitchFamily="2" charset="-78"/>
            </a:endParaRPr>
          </a:p>
          <a:p>
            <a:pPr algn="ctr"/>
            <a:endParaRPr lang="es-ES_tradnl" sz="5400" b="1" dirty="0">
              <a:latin typeface="Al Nile" pitchFamily="2" charset="-78"/>
              <a:cs typeface="Al Nile" pitchFamily="2" charset="-78"/>
            </a:endParaRPr>
          </a:p>
          <a:p>
            <a:pPr algn="ctr"/>
            <a:r>
              <a:rPr lang="es-ES_tradnl" sz="3200" b="1" dirty="0">
                <a:latin typeface="Al Nile" pitchFamily="2" charset="-78"/>
                <a:cs typeface="Al Nile" pitchFamily="2" charset="-78"/>
              </a:rPr>
              <a:t>El ecosistema de comercio digital </a:t>
            </a:r>
          </a:p>
          <a:p>
            <a:pPr algn="ctr"/>
            <a:r>
              <a:rPr lang="es-ES_tradnl" sz="3200" b="1" dirty="0">
                <a:latin typeface="Al Nile" pitchFamily="2" charset="-78"/>
                <a:cs typeface="Al Nile" pitchFamily="2" charset="-78"/>
              </a:rPr>
              <a:t>del sector agro</a:t>
            </a:r>
          </a:p>
        </p:txBody>
      </p:sp>
    </p:spTree>
    <p:extLst>
      <p:ext uri="{BB962C8B-B14F-4D97-AF65-F5344CB8AC3E}">
        <p14:creationId xmlns:p14="http://schemas.microsoft.com/office/powerpoint/2010/main" val="23041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riángulo rectángulo 8">
            <a:extLst>
              <a:ext uri="{FF2B5EF4-FFF2-40B4-BE49-F238E27FC236}">
                <a16:creationId xmlns:a16="http://schemas.microsoft.com/office/drawing/2014/main" id="{745EC57B-1548-6240-A32A-ED5EED7997A7}"/>
              </a:ext>
            </a:extLst>
          </p:cNvPr>
          <p:cNvSpPr/>
          <p:nvPr/>
        </p:nvSpPr>
        <p:spPr>
          <a:xfrm rot="16200000" flipV="1">
            <a:off x="4160986" y="2938412"/>
            <a:ext cx="4846322" cy="3048512"/>
          </a:xfrm>
          <a:prstGeom prst="rtTriangle">
            <a:avLst/>
          </a:prstGeom>
          <a:solidFill>
            <a:srgbClr val="091D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47BF7FC-124D-5D4E-950E-46199F1D6D4A}"/>
              </a:ext>
            </a:extLst>
          </p:cNvPr>
          <p:cNvSpPr txBox="1"/>
          <p:nvPr/>
        </p:nvSpPr>
        <p:spPr>
          <a:xfrm>
            <a:off x="6803836" y="845270"/>
            <a:ext cx="5388164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3200" b="1" dirty="0">
                <a:latin typeface="Al Nile" pitchFamily="2" charset="-78"/>
                <a:cs typeface="Al Nile" pitchFamily="2" charset="-78"/>
              </a:rPr>
              <a:t>En Colombia hay 6,3 millones de personas que no están incluidos en el sistema financiero</a:t>
            </a:r>
          </a:p>
          <a:p>
            <a:pPr algn="ctr"/>
            <a:endParaRPr lang="es-ES_tradnl" sz="4000" b="1" dirty="0">
              <a:latin typeface="Al Nile" pitchFamily="2" charset="-78"/>
              <a:cs typeface="Al Nile" pitchFamily="2" charset="-78"/>
            </a:endParaRPr>
          </a:p>
          <a:p>
            <a:pPr algn="ctr"/>
            <a:r>
              <a:rPr lang="es-ES_tradnl" sz="3200" b="1" dirty="0">
                <a:latin typeface="Al Nile" pitchFamily="2" charset="-78"/>
                <a:cs typeface="Al Nile" pitchFamily="2" charset="-78"/>
              </a:rPr>
              <a:t>El banco Agrario genera 35 mil millones de pesos de sobre costo, como consecuencia de la no bancarización  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AC92AD5-5125-984F-9187-704C08457081}"/>
              </a:ext>
            </a:extLst>
          </p:cNvPr>
          <p:cNvSpPr/>
          <p:nvPr/>
        </p:nvSpPr>
        <p:spPr>
          <a:xfrm rot="821872">
            <a:off x="4702324" y="-408045"/>
            <a:ext cx="1739322" cy="760111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pic>
        <p:nvPicPr>
          <p:cNvPr id="3" name="Picture 2" descr="A person riding a horse&#10;&#10;Description automatically generated">
            <a:extLst>
              <a:ext uri="{FF2B5EF4-FFF2-40B4-BE49-F238E27FC236}">
                <a16:creationId xmlns:a16="http://schemas.microsoft.com/office/drawing/2014/main" id="{029EE9F2-DCCD-4CFB-9EF6-D9BBBFDC1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493" y="406400"/>
            <a:ext cx="3846714" cy="2538520"/>
          </a:xfrm>
          <a:prstGeom prst="rect">
            <a:avLst/>
          </a:prstGeom>
        </p:spPr>
      </p:pic>
      <p:pic>
        <p:nvPicPr>
          <p:cNvPr id="10" name="Picture 9" descr="A picture containing cake, table, photo, paper&#10;&#10;Description automatically generated">
            <a:extLst>
              <a:ext uri="{FF2B5EF4-FFF2-40B4-BE49-F238E27FC236}">
                <a16:creationId xmlns:a16="http://schemas.microsoft.com/office/drawing/2014/main" id="{3DB8E36F-4A09-46B3-8D6B-DA78DB3360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945" y="3857207"/>
            <a:ext cx="3855433" cy="2162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37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547BF7FC-124D-5D4E-950E-46199F1D6D4A}"/>
              </a:ext>
            </a:extLst>
          </p:cNvPr>
          <p:cNvSpPr txBox="1"/>
          <p:nvPr/>
        </p:nvSpPr>
        <p:spPr>
          <a:xfrm>
            <a:off x="-106891" y="1822851"/>
            <a:ext cx="538816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3200" b="1" dirty="0">
                <a:latin typeface="Al Nile" pitchFamily="2" charset="-78"/>
                <a:cs typeface="Al Nile" pitchFamily="2" charset="-78"/>
              </a:rPr>
              <a:t>Mercado potencial</a:t>
            </a:r>
          </a:p>
          <a:p>
            <a:pPr algn="ctr"/>
            <a:endParaRPr lang="es-ES_tradnl" sz="3200" b="1" dirty="0">
              <a:latin typeface="Al Nile" pitchFamily="2" charset="-78"/>
              <a:cs typeface="Al Nile" pitchFamily="2" charset="-78"/>
            </a:endParaRPr>
          </a:p>
          <a:p>
            <a:pPr algn="ctr"/>
            <a:r>
              <a:rPr lang="es-ES_tradnl" sz="3200" b="1" dirty="0" err="1">
                <a:latin typeface="Al Nile" pitchFamily="2" charset="-78"/>
                <a:cs typeface="Al Nile" pitchFamily="2" charset="-78"/>
              </a:rPr>
              <a:t>Omnicanalidad</a:t>
            </a:r>
            <a:endParaRPr lang="es-ES_tradnl" sz="3200" b="1" dirty="0">
              <a:latin typeface="Al Nile" pitchFamily="2" charset="-78"/>
              <a:cs typeface="Al Nile" pitchFamily="2" charset="-78"/>
            </a:endParaRPr>
          </a:p>
          <a:p>
            <a:pPr algn="ctr"/>
            <a:endParaRPr lang="es-ES_tradnl" sz="3200" b="1" dirty="0">
              <a:latin typeface="Al Nile" pitchFamily="2" charset="-78"/>
              <a:cs typeface="Al Nile" pitchFamily="2" charset="-78"/>
            </a:endParaRPr>
          </a:p>
          <a:p>
            <a:pPr algn="ctr"/>
            <a:r>
              <a:rPr lang="es-ES_tradnl" sz="3200" b="1" dirty="0">
                <a:latin typeface="Al Nile" pitchFamily="2" charset="-78"/>
                <a:cs typeface="Al Nile" pitchFamily="2" charset="-78"/>
              </a:rPr>
              <a:t>Fondeo Bancario</a:t>
            </a:r>
          </a:p>
          <a:p>
            <a:pPr algn="ctr"/>
            <a:r>
              <a:rPr lang="es-ES_tradnl" sz="3200" b="1" dirty="0">
                <a:latin typeface="Al Nile" pitchFamily="2" charset="-78"/>
                <a:cs typeface="Al Nile" pitchFamily="2" charset="-78"/>
              </a:rPr>
              <a:t>  </a:t>
            </a:r>
          </a:p>
        </p:txBody>
      </p:sp>
      <p:pic>
        <p:nvPicPr>
          <p:cNvPr id="4" name="Picture 3" descr="A picture containing computer&#10;&#10;Description automatically generated">
            <a:extLst>
              <a:ext uri="{FF2B5EF4-FFF2-40B4-BE49-F238E27FC236}">
                <a16:creationId xmlns:a16="http://schemas.microsoft.com/office/drawing/2014/main" id="{F7586096-1953-4FF5-88F0-1FF67C2B4B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4285" y="0"/>
            <a:ext cx="7257715" cy="687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397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3CA4BE11-B724-D84B-8946-B1D0EB17C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1439"/>
            <a:ext cx="12192000" cy="694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869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59EC6A1A-F806-D145-99A7-459068AC7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8C5C94B7-2A50-BD4C-A412-DA7BEA614B66}"/>
              </a:ext>
            </a:extLst>
          </p:cNvPr>
          <p:cNvSpPr txBox="1"/>
          <p:nvPr/>
        </p:nvSpPr>
        <p:spPr>
          <a:xfrm>
            <a:off x="-446527" y="756182"/>
            <a:ext cx="872816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1500" b="1" dirty="0">
                <a:solidFill>
                  <a:schemeClr val="bg1"/>
                </a:solidFill>
                <a:latin typeface="Al Nile" pitchFamily="2" charset="-78"/>
                <a:cs typeface="Al Nile" pitchFamily="2" charset="-78"/>
              </a:rPr>
              <a:t>Agro </a:t>
            </a:r>
          </a:p>
          <a:p>
            <a:pPr algn="ctr"/>
            <a:r>
              <a:rPr lang="es-ES_tradnl" sz="11500" b="1" dirty="0" err="1">
                <a:solidFill>
                  <a:schemeClr val="bg1"/>
                </a:solidFill>
                <a:latin typeface="Al Nile" pitchFamily="2" charset="-78"/>
                <a:cs typeface="Al Nile" pitchFamily="2" charset="-78"/>
              </a:rPr>
              <a:t>Market</a:t>
            </a:r>
            <a:endParaRPr lang="es-ES_tradnl" sz="1400" b="1" dirty="0">
              <a:solidFill>
                <a:schemeClr val="bg1"/>
              </a:solidFill>
              <a:latin typeface="Al Nile" pitchFamily="2" charset="-78"/>
              <a:cs typeface="Al Nile" pitchFamily="2" charset="-78"/>
            </a:endParaRPr>
          </a:p>
          <a:p>
            <a:pPr algn="ctr"/>
            <a:endParaRPr lang="es-ES_tradnl" sz="1200" b="1" dirty="0">
              <a:solidFill>
                <a:schemeClr val="bg1"/>
              </a:solidFill>
              <a:latin typeface="Al Nile" pitchFamily="2" charset="-78"/>
              <a:cs typeface="Al Nile" pitchFamily="2" charset="-78"/>
            </a:endParaRPr>
          </a:p>
          <a:p>
            <a:pPr algn="ctr"/>
            <a:r>
              <a:rPr lang="es-ES_tradnl" sz="3200" b="1" dirty="0">
                <a:solidFill>
                  <a:schemeClr val="bg1"/>
                </a:solidFill>
                <a:latin typeface="Al Nile" pitchFamily="2" charset="-78"/>
                <a:cs typeface="Al Nile" pitchFamily="2" charset="-78"/>
              </a:rPr>
              <a:t>El ecosistema de comercio digital </a:t>
            </a:r>
          </a:p>
          <a:p>
            <a:pPr algn="ctr"/>
            <a:r>
              <a:rPr lang="es-ES_tradnl" sz="3200" b="1" dirty="0">
                <a:solidFill>
                  <a:schemeClr val="bg1"/>
                </a:solidFill>
                <a:latin typeface="Al Nile" pitchFamily="2" charset="-78"/>
                <a:cs typeface="Al Nile" pitchFamily="2" charset="-78"/>
              </a:rPr>
              <a:t>del sector agro.</a:t>
            </a:r>
            <a:endParaRPr lang="es-ES_tradnl" sz="4000" b="1" dirty="0">
              <a:solidFill>
                <a:schemeClr val="bg1"/>
              </a:solidFill>
              <a:latin typeface="Al Nile" pitchFamily="2" charset="-78"/>
              <a:cs typeface="Al Nile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96234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5EE5EB-3C0E-D84C-B4A8-749D3E219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3120" y="2766218"/>
            <a:ext cx="6278880" cy="1325563"/>
          </a:xfrm>
        </p:spPr>
        <p:txBody>
          <a:bodyPr>
            <a:noAutofit/>
          </a:bodyPr>
          <a:lstStyle/>
          <a:p>
            <a:pPr algn="ctr"/>
            <a:r>
              <a:rPr lang="es-ES_tradnl" b="1" dirty="0">
                <a:latin typeface="Al Nile" pitchFamily="2" charset="-78"/>
                <a:ea typeface="+mn-ea"/>
                <a:cs typeface="Al Nile" pitchFamily="2" charset="-78"/>
              </a:rPr>
              <a:t>Llevar al campesino de una cultura financiera del ahorro, a una cultura de la inversión y finalmente llegue a una cultura de la generación de la riqueza. </a:t>
            </a:r>
          </a:p>
        </p:txBody>
      </p:sp>
      <p:pic>
        <p:nvPicPr>
          <p:cNvPr id="4" name="Picture 3" descr="A group of people in a field&#10;&#10;Description automatically generated">
            <a:extLst>
              <a:ext uri="{FF2B5EF4-FFF2-40B4-BE49-F238E27FC236}">
                <a16:creationId xmlns:a16="http://schemas.microsoft.com/office/drawing/2014/main" id="{C01CB2C4-1F66-424E-A4C7-1FD86A2EF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" y="0"/>
            <a:ext cx="59093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752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riángulo rectángulo 5">
            <a:extLst>
              <a:ext uri="{FF2B5EF4-FFF2-40B4-BE49-F238E27FC236}">
                <a16:creationId xmlns:a16="http://schemas.microsoft.com/office/drawing/2014/main" id="{0C111B3F-9FDE-BF4D-8843-438323D90B95}"/>
              </a:ext>
            </a:extLst>
          </p:cNvPr>
          <p:cNvSpPr/>
          <p:nvPr/>
        </p:nvSpPr>
        <p:spPr>
          <a:xfrm rot="10800000" flipV="1">
            <a:off x="-571500" y="-317301"/>
            <a:ext cx="13335000" cy="7574280"/>
          </a:xfrm>
          <a:prstGeom prst="rtTriangle">
            <a:avLst/>
          </a:prstGeom>
          <a:solidFill>
            <a:srgbClr val="B9E8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25B78FA-4B38-8D41-B3D5-0906BBCFB818}"/>
              </a:ext>
            </a:extLst>
          </p:cNvPr>
          <p:cNvSpPr txBox="1"/>
          <p:nvPr/>
        </p:nvSpPr>
        <p:spPr>
          <a:xfrm>
            <a:off x="526474" y="1419761"/>
            <a:ext cx="11279035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ES_tradnl" sz="5400" b="1" dirty="0">
              <a:latin typeface="Al Nile" pitchFamily="2" charset="-78"/>
              <a:cs typeface="Al Nile" pitchFamily="2" charset="-78"/>
            </a:endParaRPr>
          </a:p>
          <a:p>
            <a:pPr algn="ctr"/>
            <a:endParaRPr lang="es-ES_tradnl" sz="5400" b="1" dirty="0">
              <a:latin typeface="Al Nile" pitchFamily="2" charset="-78"/>
              <a:cs typeface="Al Nile" pitchFamily="2" charset="-78"/>
            </a:endParaRPr>
          </a:p>
          <a:p>
            <a:pPr algn="ctr"/>
            <a:endParaRPr lang="es-ES_tradnl" sz="5400" b="1" dirty="0">
              <a:latin typeface="Al Nile" pitchFamily="2" charset="-78"/>
              <a:cs typeface="Al Nile" pitchFamily="2" charset="-78"/>
            </a:endParaRPr>
          </a:p>
          <a:p>
            <a:pPr algn="ctr"/>
            <a:r>
              <a:rPr lang="es-ES_tradnl" sz="8800" b="1" dirty="0">
                <a:latin typeface="Al Nile" pitchFamily="2" charset="-78"/>
                <a:cs typeface="Al Nile" pitchFamily="2" charset="-78"/>
              </a:rPr>
              <a:t>                 ¡MUCHAS </a:t>
            </a:r>
          </a:p>
          <a:p>
            <a:pPr algn="ctr"/>
            <a:r>
              <a:rPr lang="es-ES_tradnl" sz="8800" b="1" dirty="0">
                <a:latin typeface="Al Nile" pitchFamily="2" charset="-78"/>
                <a:cs typeface="Al Nile" pitchFamily="2" charset="-78"/>
              </a:rPr>
              <a:t>                 GRACIAS! </a:t>
            </a:r>
            <a:endParaRPr lang="es-ES_tradnl" sz="1050" b="1" dirty="0">
              <a:latin typeface="Al Nile" pitchFamily="2" charset="-78"/>
              <a:cs typeface="Al Nile" pitchFamily="2" charset="-78"/>
            </a:endParaRPr>
          </a:p>
        </p:txBody>
      </p:sp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93A8B9A4-5167-42DA-8E4A-2E5FF8BC1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11" y="1017006"/>
            <a:ext cx="2312342" cy="1838015"/>
          </a:xfrm>
          <a:prstGeom prst="rect">
            <a:avLst/>
          </a:prstGeom>
        </p:spPr>
      </p:pic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1D27E5F0-93B1-475A-BBCB-0491C70702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474" y="3257152"/>
            <a:ext cx="3408217" cy="1618976"/>
          </a:xfrm>
          <a:prstGeom prst="rect">
            <a:avLst/>
          </a:prstGeom>
        </p:spPr>
      </p:pic>
      <p:sp>
        <p:nvSpPr>
          <p:cNvPr id="7" name="CuadroTexto 3">
            <a:extLst>
              <a:ext uri="{FF2B5EF4-FFF2-40B4-BE49-F238E27FC236}">
                <a16:creationId xmlns:a16="http://schemas.microsoft.com/office/drawing/2014/main" id="{2CE1A363-5B8F-4549-BFFA-6E8B48A0016F}"/>
              </a:ext>
            </a:extLst>
          </p:cNvPr>
          <p:cNvSpPr txBox="1"/>
          <p:nvPr/>
        </p:nvSpPr>
        <p:spPr>
          <a:xfrm>
            <a:off x="805592" y="1147422"/>
            <a:ext cx="112790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5400" b="1" dirty="0">
                <a:latin typeface="Al Nile" pitchFamily="2" charset="-78"/>
                <a:cs typeface="Al Nile" pitchFamily="2" charset="-78"/>
              </a:rPr>
              <a:t>Carpe Diem </a:t>
            </a:r>
            <a:endParaRPr lang="es-ES_tradnl" sz="1050" b="1" dirty="0">
              <a:latin typeface="Al Nile" pitchFamily="2" charset="-78"/>
              <a:cs typeface="Al Nile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414456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469</TotalTime>
  <Words>103</Words>
  <Application>Microsoft Office PowerPoint</Application>
  <PresentationFormat>Widescreen</PresentationFormat>
  <Paragraphs>31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Al Nile</vt:lpstr>
      <vt:lpstr>Arial</vt:lpstr>
      <vt:lpstr>Calibri</vt:lpstr>
      <vt:lpstr>Calibri Light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Llevar al campesino de una cultura financiera del ahorro, a una cultura de la inversión y finalmente llegue a una cultura de la generación de la riqueza.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Natalia Martinez Morales</dc:creator>
  <cp:lastModifiedBy>Luis Eduardo Otálora Cubides</cp:lastModifiedBy>
  <cp:revision>26</cp:revision>
  <dcterms:created xsi:type="dcterms:W3CDTF">2019-09-22T10:47:02Z</dcterms:created>
  <dcterms:modified xsi:type="dcterms:W3CDTF">2019-10-26T19:54:28Z</dcterms:modified>
</cp:coreProperties>
</file>

<file path=docProps/thumbnail.jpeg>
</file>